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7"/>
  </p:notesMasterIdLst>
  <p:sldIdLst>
    <p:sldId id="256" r:id="rId4"/>
    <p:sldId id="257" r:id="rId5"/>
    <p:sldId id="258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338" r:id="rId24"/>
    <p:sldId id="339" r:id="rId25"/>
    <p:sldId id="340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mover o slide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2000" b="0" strike="noStrike" spc="-1">
                <a:latin typeface="Arial"/>
              </a:rPr>
              <a:t>Clique para editar o formato de notas</a:t>
            </a:r>
          </a:p>
        </p:txBody>
      </p:sp>
      <p:sp>
        <p:nvSpPr>
          <p:cNvPr id="11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&lt;cabeçalho&gt;</a:t>
            </a:r>
          </a:p>
        </p:txBody>
      </p:sp>
      <p:sp>
        <p:nvSpPr>
          <p:cNvPr id="11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pt-BR" sz="1400" b="0" strike="noStrike" spc="-1">
                <a:latin typeface="Times New Roman"/>
              </a:rPr>
              <a:t>&lt;data/hora&gt;</a:t>
            </a:r>
          </a:p>
        </p:txBody>
      </p:sp>
      <p:sp>
        <p:nvSpPr>
          <p:cNvPr id="11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&lt;rodapé&gt;</a:t>
            </a:r>
          </a:p>
        </p:txBody>
      </p:sp>
      <p:sp>
        <p:nvSpPr>
          <p:cNvPr id="11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126B28D-4915-49DB-B494-64AC694073D9}" type="slidenum">
              <a:rPr lang="pt-BR" sz="1400" b="0" strike="noStrike" spc="-1">
                <a:latin typeface="Times New Roman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461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463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465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2092680" y="1585800"/>
            <a:ext cx="7771320" cy="201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5400" b="1" strike="noStrike" spc="-1">
                <a:solidFill>
                  <a:srgbClr val="0070C0"/>
                </a:solidFill>
                <a:latin typeface="Calibri Light"/>
                <a:ea typeface="DejaVu Sans"/>
              </a:rPr>
              <a:t>CAMPANHA DE DISCIPLINA OPERACIONAL</a:t>
            </a:r>
            <a:endParaRPr lang="pt-BR" sz="5400" b="0" strike="noStrike" spc="-1">
              <a:latin typeface="Arial"/>
            </a:endParaRPr>
          </a:p>
        </p:txBody>
      </p:sp>
      <p:sp>
        <p:nvSpPr>
          <p:cNvPr id="121" name="CustomShape 2"/>
          <p:cNvSpPr/>
          <p:nvPr/>
        </p:nvSpPr>
        <p:spPr>
          <a:xfrm>
            <a:off x="1951920" y="4750200"/>
            <a:ext cx="8668080" cy="104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000" algn="ctr">
              <a:lnSpc>
                <a:spcPct val="100000"/>
              </a:lnSpc>
              <a:spcBef>
                <a:spcPts val="641"/>
              </a:spcBef>
              <a:buClr>
                <a:srgbClr val="0070C0"/>
              </a:buClr>
              <a:buFont typeface="Arial"/>
              <a:buChar char="•"/>
            </a:pPr>
            <a:r>
              <a:rPr lang="pt-BR" sz="3200" b="1" strike="noStrike" spc="-1">
                <a:solidFill>
                  <a:srgbClr val="0070C0"/>
                </a:solidFill>
                <a:latin typeface="Calibri"/>
                <a:ea typeface="DejaVu Sans"/>
              </a:rPr>
              <a:t>CAMPANHA 2020 – Asso Marítima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122" name="Imagem 1"/>
          <p:cNvPicPr/>
          <p:nvPr/>
        </p:nvPicPr>
        <p:blipFill>
          <a:blip r:embed="rId3"/>
          <a:stretch/>
        </p:blipFill>
        <p:spPr>
          <a:xfrm>
            <a:off x="5125680" y="3688920"/>
            <a:ext cx="1789200" cy="1294200"/>
          </a:xfrm>
          <a:prstGeom prst="rect">
            <a:avLst/>
          </a:prstGeom>
          <a:ln>
            <a:noFill/>
          </a:ln>
        </p:spPr>
      </p:pic>
      <p:sp>
        <p:nvSpPr>
          <p:cNvPr id="123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566640" y="1148760"/>
            <a:ext cx="10250640" cy="5382360"/>
          </a:xfrm>
          <a:prstGeom prst="rect">
            <a:avLst/>
          </a:prstGeom>
          <a:solidFill>
            <a:schemeClr val="accent3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5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50000"/>
              </a:lnSpc>
            </a:pPr>
            <a:endParaRPr lang="pt-BR" sz="18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Temos registrados alguns acidentes e incidentes com o alto</a:t>
            </a: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potencial para danos nas frentes operacionais, embora tenhamos dedicado</a:t>
            </a: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esforços em implementar uma cultura de SMS com foco na disciplina operacional.</a:t>
            </a: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Observamos entre as causas dessas ocorrências, o descumprimento de orientações</a:t>
            </a: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operacionais e desatenção aos aspectos de SMS por parte das equipes envolvidas.</a:t>
            </a: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Diante desse contexto e somando as tendências apontadas em auditorias</a:t>
            </a: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comportamentais realizadas a bordo de nossa frota, observamos a necessidade</a:t>
            </a: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urgente para que a força de trabalho, no exercício de suas tarefas, tenha como lema a</a:t>
            </a: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“DISCIPLINA OPERACIONAL”. </a:t>
            </a:r>
            <a:endParaRPr lang="pt-BR" sz="1600" b="0" strike="noStrike" spc="-1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Por este motivo segue material para que sua tripulação receba as instruções nele contidas, na intenção de melhorar a consciência situacional dos mesmos e por consequência evitar acidentes no trabalho.</a:t>
            </a:r>
            <a:endParaRPr lang="pt-BR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600" b="0" strike="noStrike" spc="-1"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1970640" y="340920"/>
            <a:ext cx="84988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0070C0"/>
                </a:solidFill>
                <a:latin typeface="Calibri"/>
                <a:ea typeface="DejaVu Sans"/>
              </a:rPr>
              <a:t>CAMPANHA – DISCIPLINA OPERACIONAL – Asso Marítima - 2020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</p:txBody>
      </p:sp>
      <p:pic>
        <p:nvPicPr>
          <p:cNvPr id="126" name="Imagem 6"/>
          <p:cNvPicPr/>
          <p:nvPr/>
        </p:nvPicPr>
        <p:blipFill>
          <a:blip r:embed="rId3"/>
          <a:stretch/>
        </p:blipFill>
        <p:spPr>
          <a:xfrm>
            <a:off x="875880" y="83520"/>
            <a:ext cx="1248120" cy="902880"/>
          </a:xfrm>
          <a:prstGeom prst="rect">
            <a:avLst/>
          </a:prstGeom>
          <a:ln>
            <a:noFill/>
          </a:ln>
        </p:spPr>
      </p:pic>
      <p:sp>
        <p:nvSpPr>
          <p:cNvPr id="127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1724400" y="900360"/>
            <a:ext cx="8393760" cy="484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Anomalias ocorridas nas operações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Cuidados com mãos e dedos; </a:t>
            </a:r>
            <a:endParaRPr lang="pt-BR" sz="2400" b="0" strike="noStrike" spc="-1" dirty="0">
              <a:solidFill>
                <a:srgbClr val="FF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Cuidados com os pés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Cuidados na operação e manutenção de ferramentas e equipamentos rotativos e manuais;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 marL="285840" indent="-28476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Segurança comportamental – Promover metodologia de segurança comportamental dentro do ambiente de trabalho;</a:t>
            </a:r>
            <a:endParaRPr lang="pt-BR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 marL="285840" indent="-28476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EPI – Equipamentos de Proteção Individual.</a:t>
            </a:r>
            <a:endParaRPr lang="pt-BR" sz="2400" b="0" strike="noStrike" spc="-1" dirty="0">
              <a:latin typeface="Arial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450000" y="779040"/>
            <a:ext cx="8197920" cy="466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pic>
        <p:nvPicPr>
          <p:cNvPr id="142" name="Picture 3"/>
          <p:cNvPicPr/>
          <p:nvPr/>
        </p:nvPicPr>
        <p:blipFill>
          <a:blip r:embed="rId2"/>
          <a:stretch/>
        </p:blipFill>
        <p:spPr>
          <a:xfrm>
            <a:off x="2459880" y="2661120"/>
            <a:ext cx="3450960" cy="3906000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0"/>
              </a:schemeClr>
            </a:glow>
            <a:outerShdw dist="35638" dir="2700000" algn="ctr" rotWithShape="0">
              <a:schemeClr val="bg2"/>
            </a:outerShdw>
          </a:effectLst>
        </p:spPr>
      </p:pic>
      <p:sp>
        <p:nvSpPr>
          <p:cNvPr id="143" name="CustomShape 2"/>
          <p:cNvSpPr/>
          <p:nvPr/>
        </p:nvSpPr>
        <p:spPr>
          <a:xfrm>
            <a:off x="695520" y="631080"/>
            <a:ext cx="10546560" cy="170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70C0"/>
                </a:solidFill>
                <a:latin typeface="Arial Narrow"/>
                <a:ea typeface="DejaVu Sans"/>
              </a:rPr>
              <a:t>Cuidados com mãos e dedos </a:t>
            </a:r>
            <a:endParaRPr lang="pt-BR" sz="4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44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agem 115"/>
          <p:cNvPicPr/>
          <p:nvPr/>
        </p:nvPicPr>
        <p:blipFill>
          <a:blip r:embed="rId2"/>
          <a:stretch/>
        </p:blipFill>
        <p:spPr>
          <a:xfrm rot="21055800">
            <a:off x="954360" y="1337400"/>
            <a:ext cx="3709440" cy="2316960"/>
          </a:xfrm>
          <a:prstGeom prst="rect">
            <a:avLst/>
          </a:prstGeom>
          <a:ln>
            <a:noFill/>
          </a:ln>
        </p:spPr>
      </p:pic>
      <p:pic>
        <p:nvPicPr>
          <p:cNvPr id="146" name="Imagem 116"/>
          <p:cNvPicPr/>
          <p:nvPr/>
        </p:nvPicPr>
        <p:blipFill>
          <a:blip r:embed="rId3"/>
          <a:stretch/>
        </p:blipFill>
        <p:spPr>
          <a:xfrm rot="21185400">
            <a:off x="6941160" y="729360"/>
            <a:ext cx="3795120" cy="2985480"/>
          </a:xfrm>
          <a:prstGeom prst="rect">
            <a:avLst/>
          </a:prstGeom>
          <a:ln>
            <a:noFill/>
          </a:ln>
        </p:spPr>
      </p:pic>
      <p:pic>
        <p:nvPicPr>
          <p:cNvPr id="147" name="Imagem 1"/>
          <p:cNvPicPr/>
          <p:nvPr/>
        </p:nvPicPr>
        <p:blipFill>
          <a:blip r:embed="rId4"/>
          <a:stretch/>
        </p:blipFill>
        <p:spPr>
          <a:xfrm rot="20641200">
            <a:off x="2609640" y="3669840"/>
            <a:ext cx="4064760" cy="2474280"/>
          </a:xfrm>
          <a:prstGeom prst="rect">
            <a:avLst/>
          </a:prstGeom>
          <a:ln>
            <a:noFill/>
          </a:ln>
        </p:spPr>
      </p:pic>
      <p:sp>
        <p:nvSpPr>
          <p:cNvPr id="148" name="CustomShape 1"/>
          <p:cNvSpPr/>
          <p:nvPr/>
        </p:nvSpPr>
        <p:spPr>
          <a:xfrm>
            <a:off x="3713400" y="327600"/>
            <a:ext cx="349668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70C0"/>
                </a:solidFill>
                <a:latin typeface="Arial Narrow"/>
                <a:ea typeface="DejaVu Sans"/>
              </a:rPr>
              <a:t>Cuidados com mãos e dedos</a:t>
            </a:r>
            <a:endParaRPr lang="pt-BR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805680" y="115920"/>
            <a:ext cx="11247840" cy="110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63000"/>
          </a:bodyPr>
          <a:lstStyle/>
          <a:p>
            <a:pPr algn="ctr">
              <a:lnSpc>
                <a:spcPct val="90000"/>
              </a:lnSpc>
            </a:pPr>
            <a:r>
              <a:rPr lang="pt-BR" sz="6000" b="0" strike="noStrike" spc="-1">
                <a:solidFill>
                  <a:srgbClr val="0070C0"/>
                </a:solidFill>
                <a:latin typeface="Calibri Light"/>
                <a:ea typeface="DejaVu Sans"/>
              </a:rPr>
              <a:t>Mãos: por que é tão importante termos cuidados com elas?</a:t>
            </a:r>
            <a:endParaRPr lang="pt-BR" sz="6000" b="0" strike="noStrike" spc="-1"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533160" y="1407240"/>
            <a:ext cx="11250000" cy="4573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Suas mãos são muito importantes para o seu sustento e de sua família.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Sem elas, não seria possível: escrever, empurrar, tocar, plantar, acenar, sinalizar, acariciar, etc.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Lembre-se, nada pode substituir suas mãos completamente.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No trabalho, as MÃOS e DEDOS contribuem decisivamente para tornar você um funcionário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hábil e valioso.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latin typeface="Arial"/>
            </a:endParaRPr>
          </a:p>
        </p:txBody>
      </p:sp>
      <p:pic>
        <p:nvPicPr>
          <p:cNvPr id="151" name="Pictur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 rot="21394200">
            <a:off x="588600" y="4357800"/>
            <a:ext cx="2872440" cy="194148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2" name="Picture 3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6158520" y="4120560"/>
            <a:ext cx="2795040" cy="20617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3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2166840" y="1500120"/>
            <a:ext cx="7144200" cy="424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601"/>
              </a:spcAft>
            </a:pPr>
            <a:r>
              <a:rPr lang="pt-BR" sz="4800" b="1" strike="noStrike" spc="-1">
                <a:solidFill>
                  <a:srgbClr val="FF0000"/>
                </a:solidFill>
                <a:latin typeface="Calibri"/>
                <a:ea typeface="DejaVu Sans"/>
              </a:rPr>
              <a:t>TENTE AGORA, ABOTOAR O BOTÃO DE SUA CAMISA COM APENAS UMA MÃO.</a:t>
            </a:r>
            <a:endParaRPr lang="pt-BR" sz="4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601"/>
              </a:spcAft>
            </a:pPr>
            <a:endParaRPr lang="pt-BR" sz="4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4800" b="0" strike="noStrike" spc="-1"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912960" y="308880"/>
            <a:ext cx="8835120" cy="70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15000"/>
          </a:bodyPr>
          <a:lstStyle/>
          <a:p>
            <a:pPr algn="ctr">
              <a:lnSpc>
                <a:spcPct val="90000"/>
              </a:lnSpc>
            </a:pPr>
            <a:r>
              <a:rPr lang="pt-BR" sz="6000" b="0" strike="noStrike" spc="-1">
                <a:solidFill>
                  <a:srgbClr val="0070C0"/>
                </a:solidFill>
                <a:latin typeface="Calibri Light"/>
                <a:ea typeface="DejaVu Sans"/>
              </a:rPr>
              <a:t>Mãos: por que é tão importante termos cuidados com elas?</a:t>
            </a:r>
            <a:endParaRPr lang="pt-BR" sz="6000" b="0" strike="noStrike" spc="-1">
              <a:latin typeface="Arial"/>
            </a:endParaRPr>
          </a:p>
        </p:txBody>
      </p:sp>
      <p:pic>
        <p:nvPicPr>
          <p:cNvPr id="157" name="Picture 6"/>
          <p:cNvPicPr/>
          <p:nvPr/>
        </p:nvPicPr>
        <p:blipFill>
          <a:blip r:embed="rId2"/>
          <a:stretch/>
        </p:blipFill>
        <p:spPr>
          <a:xfrm>
            <a:off x="1238040" y="1529280"/>
            <a:ext cx="1222920" cy="2042640"/>
          </a:xfrm>
          <a:prstGeom prst="rect">
            <a:avLst/>
          </a:prstGeom>
          <a:ln>
            <a:noFill/>
          </a:ln>
        </p:spPr>
      </p:pic>
      <p:sp>
        <p:nvSpPr>
          <p:cNvPr id="158" name="CustomShape 2"/>
          <p:cNvSpPr/>
          <p:nvPr/>
        </p:nvSpPr>
        <p:spPr>
          <a:xfrm>
            <a:off x="2534040" y="1542960"/>
            <a:ext cx="1943280" cy="1006920"/>
          </a:xfrm>
          <a:prstGeom prst="roundRect">
            <a:avLst>
              <a:gd name="adj" fmla="val 16667"/>
            </a:avLst>
          </a:prstGeom>
          <a:ln>
            <a:solidFill>
              <a:srgbClr val="5597D3"/>
            </a:solidFill>
            <a:round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2000" b="1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Excelentes Ferramentas Manuais</a:t>
            </a:r>
            <a:endParaRPr lang="pt-BR" sz="2000" b="0" strike="noStrike" spc="-1">
              <a:latin typeface="Arial"/>
            </a:endParaRPr>
          </a:p>
        </p:txBody>
      </p:sp>
      <p:pic>
        <p:nvPicPr>
          <p:cNvPr id="159" name="Picture 6"/>
          <p:cNvPicPr/>
          <p:nvPr/>
        </p:nvPicPr>
        <p:blipFill>
          <a:blip r:embed="rId3"/>
          <a:stretch/>
        </p:blipFill>
        <p:spPr>
          <a:xfrm>
            <a:off x="4075920" y="2969640"/>
            <a:ext cx="1233000" cy="2042640"/>
          </a:xfrm>
          <a:prstGeom prst="rect">
            <a:avLst/>
          </a:prstGeom>
          <a:ln>
            <a:noFill/>
          </a:ln>
        </p:spPr>
      </p:pic>
      <p:sp>
        <p:nvSpPr>
          <p:cNvPr id="160" name="CustomShape 3"/>
          <p:cNvSpPr/>
          <p:nvPr/>
        </p:nvSpPr>
        <p:spPr>
          <a:xfrm>
            <a:off x="1997640" y="3991320"/>
            <a:ext cx="1943280" cy="1006920"/>
          </a:xfrm>
          <a:prstGeom prst="roundRect">
            <a:avLst>
              <a:gd name="adj" fmla="val 16667"/>
            </a:avLst>
          </a:prstGeom>
          <a:ln>
            <a:solidFill>
              <a:srgbClr val="5597D3"/>
            </a:solidFill>
            <a:round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2000" b="1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São Frágeis</a:t>
            </a:r>
            <a:endParaRPr lang="pt-BR" sz="2000" b="0" strike="noStrike" spc="-1">
              <a:latin typeface="Arial"/>
            </a:endParaRPr>
          </a:p>
        </p:txBody>
      </p:sp>
      <p:pic>
        <p:nvPicPr>
          <p:cNvPr id="161" name="Picture 6"/>
          <p:cNvPicPr/>
          <p:nvPr/>
        </p:nvPicPr>
        <p:blipFill>
          <a:blip r:embed="rId4"/>
          <a:stretch/>
        </p:blipFill>
        <p:spPr>
          <a:xfrm>
            <a:off x="6318360" y="1673280"/>
            <a:ext cx="1222920" cy="2042640"/>
          </a:xfrm>
          <a:prstGeom prst="rect">
            <a:avLst/>
          </a:prstGeom>
          <a:ln>
            <a:noFill/>
          </a:ln>
        </p:spPr>
      </p:pic>
      <p:sp>
        <p:nvSpPr>
          <p:cNvPr id="162" name="CustomShape 4"/>
          <p:cNvSpPr/>
          <p:nvPr/>
        </p:nvSpPr>
        <p:spPr>
          <a:xfrm>
            <a:off x="7686360" y="1726200"/>
            <a:ext cx="1943280" cy="1006920"/>
          </a:xfrm>
          <a:prstGeom prst="roundRect">
            <a:avLst>
              <a:gd name="adj" fmla="val 16667"/>
            </a:avLst>
          </a:prstGeom>
          <a:ln>
            <a:solidFill>
              <a:srgbClr val="5597D3"/>
            </a:solidFill>
            <a:round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2000" b="1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Essenciais para o dia a dia</a:t>
            </a:r>
            <a:endParaRPr lang="pt-BR" sz="2000" b="0" strike="noStrike" spc="-1">
              <a:latin typeface="Arial"/>
            </a:endParaRPr>
          </a:p>
        </p:txBody>
      </p:sp>
      <p:pic>
        <p:nvPicPr>
          <p:cNvPr id="163" name="Picture 6"/>
          <p:cNvPicPr/>
          <p:nvPr/>
        </p:nvPicPr>
        <p:blipFill>
          <a:blip r:embed="rId5"/>
          <a:stretch/>
        </p:blipFill>
        <p:spPr>
          <a:xfrm>
            <a:off x="6373080" y="4365000"/>
            <a:ext cx="1233000" cy="2042640"/>
          </a:xfrm>
          <a:prstGeom prst="rect">
            <a:avLst/>
          </a:prstGeom>
          <a:ln>
            <a:noFill/>
          </a:ln>
        </p:spPr>
      </p:pic>
      <p:sp>
        <p:nvSpPr>
          <p:cNvPr id="164" name="CustomShape 5"/>
          <p:cNvSpPr/>
          <p:nvPr/>
        </p:nvSpPr>
        <p:spPr>
          <a:xfrm>
            <a:off x="2278800" y="5361480"/>
            <a:ext cx="3872160" cy="1262520"/>
          </a:xfrm>
          <a:prstGeom prst="roundRect">
            <a:avLst>
              <a:gd name="adj" fmla="val 16667"/>
            </a:avLst>
          </a:prstGeom>
          <a:ln>
            <a:solidFill>
              <a:srgbClr val="5597D3"/>
            </a:solidFill>
            <a:round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2000" b="1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Sensíveis a materiais cortantes, perfurantes e agressivos</a:t>
            </a:r>
            <a:endParaRPr lang="pt-BR" sz="2000" b="0" strike="noStrike" spc="-1">
              <a:latin typeface="Arial"/>
            </a:endParaRPr>
          </a:p>
        </p:txBody>
      </p:sp>
      <p:pic>
        <p:nvPicPr>
          <p:cNvPr id="165" name="Picture 6"/>
          <p:cNvPicPr/>
          <p:nvPr/>
        </p:nvPicPr>
        <p:blipFill>
          <a:blip r:embed="rId6"/>
          <a:stretch/>
        </p:blipFill>
        <p:spPr>
          <a:xfrm>
            <a:off x="9220680" y="3207600"/>
            <a:ext cx="1413360" cy="2042640"/>
          </a:xfrm>
          <a:prstGeom prst="rect">
            <a:avLst/>
          </a:prstGeom>
          <a:ln>
            <a:noFill/>
          </a:ln>
        </p:spPr>
      </p:pic>
      <p:sp>
        <p:nvSpPr>
          <p:cNvPr id="166" name="CustomShape 6"/>
          <p:cNvSpPr/>
          <p:nvPr/>
        </p:nvSpPr>
        <p:spPr>
          <a:xfrm>
            <a:off x="8414640" y="5517360"/>
            <a:ext cx="2948400" cy="1006920"/>
          </a:xfrm>
          <a:prstGeom prst="roundRect">
            <a:avLst>
              <a:gd name="adj" fmla="val 16667"/>
            </a:avLst>
          </a:prstGeom>
          <a:ln>
            <a:solidFill>
              <a:srgbClr val="5597D3"/>
            </a:solidFill>
            <a:round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2000" b="1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Não existem mãos reserva!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167" name="CustomShape 7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2299680" y="434520"/>
            <a:ext cx="6235200" cy="54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18000"/>
          </a:bodyPr>
          <a:lstStyle/>
          <a:p>
            <a:pPr algn="ctr">
              <a:lnSpc>
                <a:spcPct val="90000"/>
              </a:lnSpc>
            </a:pPr>
            <a:r>
              <a:rPr lang="pt-BR" sz="6000" b="0" strike="noStrike" spc="-1">
                <a:solidFill>
                  <a:srgbClr val="0070C0"/>
                </a:solidFill>
                <a:latin typeface="Calibri Light"/>
                <a:ea typeface="DejaVu Sans"/>
              </a:rPr>
              <a:t>As principais lesões nas mãos</a:t>
            </a:r>
            <a:endParaRPr lang="pt-BR" sz="6000" b="0" strike="noStrike" spc="-1"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2274840" y="1788120"/>
            <a:ext cx="7439400" cy="136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52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Impacto contra;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Amputação;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Perfurações;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Cortes;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Prensamento;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Produtos Químicos;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Queimaduras;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cap="small" spc="-1">
                <a:solidFill>
                  <a:srgbClr val="000000"/>
                </a:solidFill>
                <a:latin typeface="Calibri"/>
                <a:ea typeface="DejaVu Sans"/>
              </a:rPr>
              <a:t>Choque elétrico.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170" name="Picture 2"/>
          <p:cNvPicPr/>
          <p:nvPr/>
        </p:nvPicPr>
        <p:blipFill>
          <a:blip r:embed="rId2"/>
          <a:stretch/>
        </p:blipFill>
        <p:spPr>
          <a:xfrm>
            <a:off x="6714000" y="1401840"/>
            <a:ext cx="3383280" cy="3826080"/>
          </a:xfrm>
          <a:prstGeom prst="rect">
            <a:avLst/>
          </a:prstGeom>
          <a:ln>
            <a:noFill/>
          </a:ln>
        </p:spPr>
      </p:pic>
      <p:sp>
        <p:nvSpPr>
          <p:cNvPr id="171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2121120" y="459000"/>
            <a:ext cx="7554600" cy="70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85000"/>
          </a:bodyPr>
          <a:lstStyle/>
          <a:p>
            <a:pPr algn="ctr">
              <a:lnSpc>
                <a:spcPct val="90000"/>
              </a:lnSpc>
            </a:pPr>
            <a:r>
              <a:rPr lang="pt-BR" sz="6000" b="0" strike="noStrike" spc="-1">
                <a:solidFill>
                  <a:srgbClr val="0070C0"/>
                </a:solidFill>
                <a:latin typeface="Calibri Light"/>
                <a:ea typeface="DejaVu Sans"/>
              </a:rPr>
              <a:t>As principais causas...</a:t>
            </a:r>
            <a:endParaRPr lang="pt-BR" sz="6000" b="0" strike="noStrike" spc="-1">
              <a:latin typeface="Arial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1999800" y="1596960"/>
            <a:ext cx="7805520" cy="46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indent="-215280">
              <a:lnSpc>
                <a:spcPct val="100000"/>
              </a:lnSpc>
              <a:spcAft>
                <a:spcPts val="601"/>
              </a:spcAft>
              <a:buClr>
                <a:srgbClr val="8B8B8B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8B8B8B"/>
                </a:solidFill>
                <a:latin typeface="Calibri"/>
                <a:ea typeface="DejaVu Sans"/>
              </a:rPr>
              <a:t>Falta de atenção ao executar as tarefas;</a:t>
            </a:r>
            <a:endParaRPr lang="pt-BR" sz="2800" b="0" strike="noStrike" spc="-1">
              <a:latin typeface="Arial"/>
            </a:endParaRPr>
          </a:p>
          <a:p>
            <a:pPr indent="-215280">
              <a:lnSpc>
                <a:spcPct val="100000"/>
              </a:lnSpc>
              <a:spcAft>
                <a:spcPts val="601"/>
              </a:spcAft>
              <a:buClr>
                <a:srgbClr val="8B8B8B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8B8B8B"/>
                </a:solidFill>
                <a:latin typeface="Calibri"/>
                <a:ea typeface="DejaVu Sans"/>
              </a:rPr>
              <a:t>Descumprimento de medidas de segurança;</a:t>
            </a:r>
            <a:endParaRPr lang="pt-BR" sz="2800" b="0" strike="noStrike" spc="-1">
              <a:latin typeface="Arial"/>
            </a:endParaRPr>
          </a:p>
          <a:p>
            <a:pPr indent="-215280">
              <a:lnSpc>
                <a:spcPct val="100000"/>
              </a:lnSpc>
              <a:spcAft>
                <a:spcPts val="601"/>
              </a:spcAft>
              <a:buClr>
                <a:srgbClr val="8B8B8B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8B8B8B"/>
                </a:solidFill>
                <a:latin typeface="Calibri"/>
                <a:ea typeface="DejaVu Sans"/>
              </a:rPr>
              <a:t>Local de trabalho inadequado;</a:t>
            </a:r>
            <a:endParaRPr lang="pt-BR" sz="2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Aft>
                <a:spcPts val="601"/>
              </a:spcAft>
              <a:buClr>
                <a:srgbClr val="8B8B8B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8B8B8B"/>
                </a:solidFill>
                <a:latin typeface="Calibri"/>
                <a:ea typeface="DejaVu Sans"/>
              </a:rPr>
              <a:t>Equipamento inadequado;</a:t>
            </a:r>
            <a:endParaRPr lang="pt-BR" sz="2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Aft>
                <a:spcPts val="601"/>
              </a:spcAft>
              <a:buClr>
                <a:srgbClr val="8B8B8B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8B8B8B"/>
                </a:solidFill>
                <a:latin typeface="Calibri"/>
                <a:ea typeface="DejaVu Sans"/>
              </a:rPr>
              <a:t>Ferramentas danificadas;</a:t>
            </a:r>
            <a:endParaRPr lang="pt-BR" sz="2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Aft>
                <a:spcPts val="601"/>
              </a:spcAft>
              <a:buClr>
                <a:srgbClr val="8B8B8B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8B8B8B"/>
                </a:solidFill>
                <a:latin typeface="Calibri"/>
                <a:ea typeface="DejaVu Sans"/>
              </a:rPr>
              <a:t>Cansaço;</a:t>
            </a:r>
            <a:endParaRPr lang="pt-BR" sz="2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Aft>
                <a:spcPts val="601"/>
              </a:spcAft>
              <a:buClr>
                <a:srgbClr val="8B8B8B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8B8B8B"/>
                </a:solidFill>
                <a:latin typeface="Calibri"/>
                <a:ea typeface="DejaVu Sans"/>
              </a:rPr>
              <a:t>Atividade rotineira.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174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2076480" y="1577520"/>
            <a:ext cx="7144200" cy="42408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Utilize ferramentas em bom estado de conservação;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Verifique diariamente o desgaste da ferramenta;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Evite ferramentas com rebarbas;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Utilize a proteção de segurança no ponteiro;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Verifique a posição de uso e a direção do golpe para não atingir o dedo.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1968840" y="270360"/>
            <a:ext cx="821736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7000"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Ferramentas Manuais</a:t>
            </a:r>
            <a:br/>
            <a:r>
              <a:rPr lang="pt-BR" sz="3900" b="0" i="1" strike="noStrike" spc="-1">
                <a:solidFill>
                  <a:srgbClr val="FF0000"/>
                </a:solidFill>
                <a:latin typeface="Calibri Light"/>
                <a:ea typeface="DejaVu Sans"/>
              </a:rPr>
              <a:t>Impacto Contra</a:t>
            </a:r>
            <a:endParaRPr lang="pt-BR" sz="3900" b="0" strike="noStrike" spc="-1">
              <a:latin typeface="Arial"/>
            </a:endParaRPr>
          </a:p>
        </p:txBody>
      </p:sp>
      <p:pic>
        <p:nvPicPr>
          <p:cNvPr id="177" name="Picture 19"/>
          <p:cNvPicPr/>
          <p:nvPr/>
        </p:nvPicPr>
        <p:blipFill>
          <a:blip r:embed="rId2"/>
          <a:srcRect l="2531" t="2202" r="2531" b="2398"/>
          <a:stretch/>
        </p:blipFill>
        <p:spPr>
          <a:xfrm>
            <a:off x="9360499" y="3165230"/>
            <a:ext cx="1949926" cy="2198769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8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49" end="2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75">
                                            <p:txEl>
                                              <p:pRg st="249" end="2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49" end="2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75">
                                            <p:txEl>
                                              <p:pRg st="249" end="2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49" end="2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175">
                                            <p:txEl>
                                              <p:pRg st="249" end="2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49" end="2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75">
                                            <p:txEl>
                                              <p:pRg st="249" end="2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2295720" y="1423080"/>
            <a:ext cx="7144200" cy="42408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Trabalhe com ferramenta afiada;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Após o uso, coloque a proteção da lâmina;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Realize a atividade com a peça apoiada;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Utilize ferramentas em bom estado de conservação.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180" name="CustomShape 2"/>
          <p:cNvSpPr/>
          <p:nvPr/>
        </p:nvSpPr>
        <p:spPr>
          <a:xfrm>
            <a:off x="2187720" y="115920"/>
            <a:ext cx="821736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Ferramentas Manuais</a:t>
            </a:r>
            <a:br/>
            <a:r>
              <a:rPr lang="pt-BR" sz="4400" b="0" i="1" strike="noStrike" spc="-1">
                <a:solidFill>
                  <a:srgbClr val="FF0000"/>
                </a:solidFill>
                <a:latin typeface="Calibri Light"/>
                <a:ea typeface="DejaVu Sans"/>
              </a:rPr>
              <a:t>Corte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181" name="Picture 2"/>
          <p:cNvPicPr/>
          <p:nvPr/>
        </p:nvPicPr>
        <p:blipFill>
          <a:blip r:embed="rId2"/>
          <a:stretch/>
        </p:blipFill>
        <p:spPr>
          <a:xfrm>
            <a:off x="9588296" y="3479871"/>
            <a:ext cx="2059754" cy="2295222"/>
          </a:xfrm>
          <a:prstGeom prst="rect">
            <a:avLst/>
          </a:prstGeom>
          <a:ln>
            <a:noFill/>
          </a:ln>
        </p:spPr>
      </p:pic>
      <p:sp>
        <p:nvSpPr>
          <p:cNvPr id="182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64" end="1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79">
                                            <p:txEl>
                                              <p:pRg st="164" end="1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64" end="1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79">
                                            <p:txEl>
                                              <p:pRg st="164" end="1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64" end="1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179">
                                            <p:txEl>
                                              <p:pRg st="164" end="1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4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1973520" y="1822320"/>
            <a:ext cx="7144200" cy="42408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8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NUNCA opere as máquinas sem as devidas proteções;</a:t>
            </a:r>
            <a:endParaRPr lang="pt-BR" sz="1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8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Verifique o ajuste das proteções;</a:t>
            </a:r>
            <a:endParaRPr lang="pt-BR" sz="1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8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Mantenha as mãos afastadas das partes cortantes;</a:t>
            </a:r>
            <a:endParaRPr lang="pt-BR" sz="1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8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Utilize o disco adequado, protegido, isento de trincas e desgastes excessivos;</a:t>
            </a:r>
            <a:endParaRPr lang="pt-BR" sz="1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8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Verifique diariamente o estado de conservação do disco;</a:t>
            </a:r>
            <a:endParaRPr lang="pt-BR" sz="1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8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Durante a manutenção da máquina, DESLIGUE-A da tomada;</a:t>
            </a:r>
            <a:endParaRPr lang="pt-BR" sz="1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8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NÃO utilize adornos durante o trabalho. Exemplos: pulseiras, relógios, cordões, brincos, etc.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84" name="CustomShape 2"/>
          <p:cNvSpPr/>
          <p:nvPr/>
        </p:nvSpPr>
        <p:spPr>
          <a:xfrm>
            <a:off x="1865520" y="515160"/>
            <a:ext cx="821736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Máquinas e Equipamentos</a:t>
            </a:r>
            <a:br/>
            <a:r>
              <a:rPr lang="pt-BR" sz="4400" b="0" i="1" strike="noStrike" spc="-1">
                <a:solidFill>
                  <a:srgbClr val="FF0000"/>
                </a:solidFill>
                <a:latin typeface="Calibri Light"/>
                <a:ea typeface="DejaVu Sans"/>
              </a:rPr>
              <a:t>Cortes e Amputações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185" name="Picture 28"/>
          <p:cNvPicPr/>
          <p:nvPr/>
        </p:nvPicPr>
        <p:blipFill>
          <a:blip r:embed="rId2"/>
          <a:srcRect l="3208" t="3476" r="3425" b="3746"/>
          <a:stretch/>
        </p:blipFill>
        <p:spPr>
          <a:xfrm>
            <a:off x="9421782" y="3108960"/>
            <a:ext cx="2099658" cy="2377274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6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183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3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1780560" y="1847880"/>
            <a:ext cx="7144200" cy="42408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6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NUNCA opere as máquinas sem as devidas proteções;</a:t>
            </a:r>
            <a:endParaRPr lang="pt-BR" sz="16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6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Verifique o ajuste das proteções;</a:t>
            </a:r>
            <a:endParaRPr lang="pt-BR" sz="16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6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Mantenha as mãos afastadas das partes cortantes;</a:t>
            </a:r>
            <a:endParaRPr lang="pt-BR" sz="16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6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Utilize o disco adequado, protegido, isento de trincas e desgastes excessivos;</a:t>
            </a:r>
            <a:endParaRPr lang="pt-BR" sz="16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6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Verifique diariamente o estado de conservação do disco;</a:t>
            </a:r>
            <a:endParaRPr lang="pt-BR" sz="16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6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Durante a manutenção da máquina, DESLIGUE-A da tomada;</a:t>
            </a:r>
            <a:endParaRPr lang="pt-BR" sz="16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16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NÃO utilize adornos durante o trabalho. Exemplos: pulseiras, relógios, cordões, brincos, etc.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1672560" y="540720"/>
            <a:ext cx="821736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Máquinas e Equipamentos</a:t>
            </a:r>
            <a:br/>
            <a:r>
              <a:rPr lang="pt-BR" sz="4400" b="0" i="1" strike="noStrike" spc="-1">
                <a:solidFill>
                  <a:srgbClr val="FF0000"/>
                </a:solidFill>
                <a:latin typeface="Calibri Light"/>
                <a:ea typeface="DejaVu Sans"/>
              </a:rPr>
              <a:t>Cortes e Amputações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189" name="Picture 28"/>
          <p:cNvPicPr/>
          <p:nvPr/>
        </p:nvPicPr>
        <p:blipFill>
          <a:blip r:embed="rId2"/>
          <a:srcRect l="3208" t="3476" r="3425" b="3746"/>
          <a:stretch/>
        </p:blipFill>
        <p:spPr>
          <a:xfrm>
            <a:off x="9377492" y="3049173"/>
            <a:ext cx="2067895" cy="253296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0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187">
                                            <p:txEl>
                                              <p:pRg st="417" end="4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3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1896480" y="1423080"/>
            <a:ext cx="7144200" cy="42408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O contato direto com produtos químicos poderá causar doenças como:</a:t>
            </a:r>
            <a:endParaRPr lang="pt-BR" sz="2800" b="0" strike="noStrike" spc="-1">
              <a:latin typeface="Arial"/>
            </a:endParaRPr>
          </a:p>
          <a:p>
            <a:pPr marL="1085760" lvl="1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Dermatites;</a:t>
            </a:r>
            <a:endParaRPr lang="pt-BR" sz="2800" b="0" strike="noStrike" spc="-1">
              <a:latin typeface="Arial"/>
            </a:endParaRPr>
          </a:p>
          <a:p>
            <a:pPr marL="1085760" lvl="1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Reações alérgicas.</a:t>
            </a:r>
            <a:endParaRPr lang="pt-BR" sz="2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3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SEMPRE utilize a proteção adequada para o manuseio ou trabalho direto com produtos químicos.</a:t>
            </a:r>
            <a:endParaRPr lang="pt-BR" sz="3000" b="0" strike="noStrike" spc="-1">
              <a:latin typeface="Arial"/>
            </a:endParaRPr>
          </a:p>
        </p:txBody>
      </p:sp>
      <p:sp>
        <p:nvSpPr>
          <p:cNvPr id="192" name="CustomShape 2"/>
          <p:cNvSpPr/>
          <p:nvPr/>
        </p:nvSpPr>
        <p:spPr>
          <a:xfrm>
            <a:off x="1788480" y="115920"/>
            <a:ext cx="821736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Produtos Químicos</a:t>
            </a:r>
            <a:br/>
            <a:r>
              <a:rPr lang="pt-BR" sz="4400" b="0" i="1" strike="noStrike" spc="-1">
                <a:solidFill>
                  <a:srgbClr val="FF0000"/>
                </a:solidFill>
                <a:latin typeface="Calibri Light"/>
                <a:ea typeface="DejaVu Sans"/>
              </a:rPr>
              <a:t>Doenças Ocupacionais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193" name="Picture 2"/>
          <p:cNvPicPr/>
          <p:nvPr/>
        </p:nvPicPr>
        <p:blipFill>
          <a:blip r:embed="rId2"/>
          <a:stretch/>
        </p:blipFill>
        <p:spPr>
          <a:xfrm>
            <a:off x="1759320" y="5284080"/>
            <a:ext cx="2018160" cy="145620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" name="Picture 3"/>
          <p:cNvPicPr/>
          <p:nvPr/>
        </p:nvPicPr>
        <p:blipFill>
          <a:blip r:embed="rId3"/>
          <a:srcRect r="18417"/>
          <a:stretch/>
        </p:blipFill>
        <p:spPr>
          <a:xfrm>
            <a:off x="4500720" y="5284080"/>
            <a:ext cx="1867320" cy="148536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5" name="Picture 4"/>
          <p:cNvPicPr/>
          <p:nvPr/>
        </p:nvPicPr>
        <p:blipFill>
          <a:blip r:embed="rId4"/>
          <a:srcRect r="18415"/>
          <a:stretch/>
        </p:blipFill>
        <p:spPr>
          <a:xfrm>
            <a:off x="7090920" y="5284080"/>
            <a:ext cx="1799280" cy="145620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6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91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91">
                                            <p:txEl>
                                              <p:pRg st="191" end="1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91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91">
                                            <p:txEl>
                                              <p:pRg st="191" end="1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91" end="1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191">
                                            <p:txEl>
                                              <p:pRg st="191" end="1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4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3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1947960" y="1423080"/>
            <a:ext cx="7144200" cy="42408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Nunca coloque a mão debaixo da carga;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Antes de colocar a mão na carga, verifique se há ressalvos, atritos e interferências na movimentação manual;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Verifique a posição mais segura para colocar a mão na carga;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Não coloque a mão entre uma e outra carga;</a:t>
            </a:r>
            <a:endParaRPr lang="pt-BR" sz="24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Mantenha as suas mãos onde possa vê-las;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198" name="CustomShape 2"/>
          <p:cNvSpPr/>
          <p:nvPr/>
        </p:nvSpPr>
        <p:spPr>
          <a:xfrm>
            <a:off x="1839960" y="115920"/>
            <a:ext cx="821736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Movimentação de Cargas</a:t>
            </a:r>
            <a:br/>
            <a:r>
              <a:rPr lang="pt-BR" sz="4400" b="0" i="1" strike="noStrike" spc="-1">
                <a:solidFill>
                  <a:srgbClr val="FF0000"/>
                </a:solidFill>
                <a:latin typeface="Calibri Light"/>
                <a:ea typeface="DejaVu Sans"/>
              </a:rPr>
              <a:t>Prensamento / Esmagamento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199" name="Picture 38"/>
          <p:cNvPicPr/>
          <p:nvPr/>
        </p:nvPicPr>
        <p:blipFill>
          <a:blip r:embed="rId2"/>
          <a:srcRect l="2099" t="3221" r="2281" b="3111"/>
          <a:stretch/>
        </p:blipFill>
        <p:spPr>
          <a:xfrm>
            <a:off x="-24106" y="2866293"/>
            <a:ext cx="1864066" cy="223488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0" name="Picture 35"/>
          <p:cNvPicPr/>
          <p:nvPr/>
        </p:nvPicPr>
        <p:blipFill>
          <a:blip r:embed="rId3"/>
          <a:stretch/>
        </p:blipFill>
        <p:spPr>
          <a:xfrm>
            <a:off x="2743200" y="5555160"/>
            <a:ext cx="956160" cy="1065600"/>
          </a:xfrm>
          <a:prstGeom prst="rect">
            <a:avLst/>
          </a:prstGeom>
          <a:ln>
            <a:noFill/>
          </a:ln>
        </p:spPr>
      </p:pic>
      <p:pic>
        <p:nvPicPr>
          <p:cNvPr id="201" name="Picture 37"/>
          <p:cNvPicPr/>
          <p:nvPr/>
        </p:nvPicPr>
        <p:blipFill>
          <a:blip r:embed="rId4"/>
          <a:srcRect l="2185" t="2658" r="2210" b="3127"/>
          <a:stretch/>
        </p:blipFill>
        <p:spPr>
          <a:xfrm>
            <a:off x="9516987" y="2992902"/>
            <a:ext cx="2145129" cy="224676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2" name="Picture 36"/>
          <p:cNvPicPr/>
          <p:nvPr/>
        </p:nvPicPr>
        <p:blipFill>
          <a:blip r:embed="rId5"/>
          <a:stretch/>
        </p:blipFill>
        <p:spPr>
          <a:xfrm>
            <a:off x="7313400" y="5560200"/>
            <a:ext cx="956160" cy="1060920"/>
          </a:xfrm>
          <a:prstGeom prst="rect">
            <a:avLst/>
          </a:prstGeom>
          <a:ln>
            <a:noFill/>
          </a:ln>
        </p:spPr>
      </p:pic>
      <p:sp>
        <p:nvSpPr>
          <p:cNvPr id="203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2025000" y="1564560"/>
            <a:ext cx="7144200" cy="42408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343080" indent="-342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Não coloque as mãos para ajustar a carga içada, use o cabo guia;</a:t>
            </a:r>
            <a:endParaRPr lang="pt-BR" sz="2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Nunca levante peso excessivo, sem ajuda de outra pessoa;</a:t>
            </a:r>
            <a:endParaRPr lang="pt-BR" sz="28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 movimentação de cargas com auxílio de outra pessoa deve ser realizada em sintonia.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1917360" y="257400"/>
            <a:ext cx="821736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Movimentação de Cargas</a:t>
            </a:r>
            <a:br/>
            <a:r>
              <a:rPr lang="pt-BR" sz="4400" b="0" i="1" strike="noStrike" spc="-1">
                <a:solidFill>
                  <a:srgbClr val="FF0000"/>
                </a:solidFill>
                <a:latin typeface="Calibri Light"/>
                <a:ea typeface="DejaVu Sans"/>
              </a:rPr>
              <a:t>Prensamento / Esmagamento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206" name="Picture 22"/>
          <p:cNvPicPr/>
          <p:nvPr/>
        </p:nvPicPr>
        <p:blipFill>
          <a:blip r:embed="rId2"/>
          <a:srcRect l="2805" t="3224" r="3087" b="830"/>
          <a:stretch/>
        </p:blipFill>
        <p:spPr>
          <a:xfrm>
            <a:off x="32760" y="2359855"/>
            <a:ext cx="1992240" cy="1781294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7" name="Picture 19"/>
          <p:cNvPicPr/>
          <p:nvPr/>
        </p:nvPicPr>
        <p:blipFill>
          <a:blip r:embed="rId3"/>
          <a:stretch/>
        </p:blipFill>
        <p:spPr>
          <a:xfrm>
            <a:off x="550800" y="4324403"/>
            <a:ext cx="956160" cy="1065600"/>
          </a:xfrm>
          <a:prstGeom prst="rect">
            <a:avLst/>
          </a:prstGeom>
          <a:ln>
            <a:noFill/>
          </a:ln>
        </p:spPr>
      </p:pic>
      <p:pic>
        <p:nvPicPr>
          <p:cNvPr id="208" name="Picture 21"/>
          <p:cNvPicPr/>
          <p:nvPr/>
        </p:nvPicPr>
        <p:blipFill>
          <a:blip r:embed="rId4"/>
          <a:srcRect l="2650" t="3239" r="2467" b="3633"/>
          <a:stretch/>
        </p:blipFill>
        <p:spPr>
          <a:xfrm>
            <a:off x="10082622" y="2359855"/>
            <a:ext cx="2109378" cy="170568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9" name="Picture 20"/>
          <p:cNvPicPr/>
          <p:nvPr/>
        </p:nvPicPr>
        <p:blipFill>
          <a:blip r:embed="rId5"/>
          <a:stretch/>
        </p:blipFill>
        <p:spPr>
          <a:xfrm>
            <a:off x="10801496" y="4329083"/>
            <a:ext cx="956160" cy="1060920"/>
          </a:xfrm>
          <a:prstGeom prst="rect">
            <a:avLst/>
          </a:prstGeom>
          <a:ln>
            <a:noFill/>
          </a:ln>
        </p:spPr>
      </p:pic>
      <p:sp>
        <p:nvSpPr>
          <p:cNvPr id="210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icture 6"/>
          <p:cNvPicPr/>
          <p:nvPr/>
        </p:nvPicPr>
        <p:blipFill>
          <a:blip r:embed="rId2"/>
          <a:srcRect l="1798" t="2577" r="1786" b="2372"/>
          <a:stretch/>
        </p:blipFill>
        <p:spPr>
          <a:xfrm>
            <a:off x="1041120" y="116640"/>
            <a:ext cx="4825800" cy="33883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2" name="Picture 7"/>
          <p:cNvPicPr/>
          <p:nvPr/>
        </p:nvPicPr>
        <p:blipFill>
          <a:blip r:embed="rId3"/>
          <a:srcRect l="2353" t="3281" r="2330" b="3177"/>
          <a:stretch/>
        </p:blipFill>
        <p:spPr>
          <a:xfrm>
            <a:off x="3636000" y="3342960"/>
            <a:ext cx="4600080" cy="33883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3" name="CustomShape 1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1999440" y="5213520"/>
            <a:ext cx="7144200" cy="1527480"/>
          </a:xfrm>
          <a:prstGeom prst="rect">
            <a:avLst/>
          </a:prstGeom>
          <a:solidFill>
            <a:schemeClr val="bg2">
              <a:alpha val="75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FF0000"/>
                </a:solidFill>
                <a:latin typeface="Calibri"/>
                <a:ea typeface="DejaVu Sans"/>
              </a:rPr>
              <a:t>As luvas deverão ser escolhidas de acordo com as atividades que serão desenvolvidas.</a:t>
            </a:r>
            <a:endParaRPr lang="pt-BR" sz="1200" b="0" strike="noStrike" spc="-1"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1891440" y="115920"/>
            <a:ext cx="821736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EPI para as Mãos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216" name="Picture 12"/>
          <p:cNvPicPr/>
          <p:nvPr/>
        </p:nvPicPr>
        <p:blipFill>
          <a:blip r:embed="rId2"/>
          <a:stretch/>
        </p:blipFill>
        <p:spPr>
          <a:xfrm>
            <a:off x="2194560" y="1700640"/>
            <a:ext cx="1141920" cy="11419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7" name="CustomShape 3"/>
          <p:cNvSpPr/>
          <p:nvPr/>
        </p:nvSpPr>
        <p:spPr>
          <a:xfrm>
            <a:off x="2230560" y="2817000"/>
            <a:ext cx="107028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Luva verde</a:t>
            </a:r>
            <a:endParaRPr lang="pt-BR" sz="1600" b="0" strike="noStrike" spc="-1">
              <a:latin typeface="Arial"/>
            </a:endParaRPr>
          </a:p>
        </p:txBody>
      </p:sp>
      <p:pic>
        <p:nvPicPr>
          <p:cNvPr id="218" name="Picture 14"/>
          <p:cNvPicPr/>
          <p:nvPr/>
        </p:nvPicPr>
        <p:blipFill>
          <a:blip r:embed="rId3"/>
          <a:stretch/>
        </p:blipFill>
        <p:spPr>
          <a:xfrm>
            <a:off x="4048920" y="1700640"/>
            <a:ext cx="1141920" cy="11419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9" name="CustomShape 4"/>
          <p:cNvSpPr/>
          <p:nvPr/>
        </p:nvSpPr>
        <p:spPr>
          <a:xfrm>
            <a:off x="3823200" y="2859840"/>
            <a:ext cx="159300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Luvas alta tens</a:t>
            </a: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ＭＳ Ｐゴシック"/>
              </a:rPr>
              <a:t>ão</a:t>
            </a:r>
            <a:endParaRPr lang="pt-BR" sz="1600" b="0" strike="noStrike" spc="-1">
              <a:latin typeface="Arial"/>
            </a:endParaRPr>
          </a:p>
        </p:txBody>
      </p:sp>
      <p:pic>
        <p:nvPicPr>
          <p:cNvPr id="220" name="Picture 21"/>
          <p:cNvPicPr/>
          <p:nvPr/>
        </p:nvPicPr>
        <p:blipFill>
          <a:blip r:embed="rId4"/>
          <a:stretch/>
        </p:blipFill>
        <p:spPr>
          <a:xfrm>
            <a:off x="5902920" y="1700640"/>
            <a:ext cx="1141920" cy="11419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1" name="Picture 22"/>
          <p:cNvPicPr/>
          <p:nvPr/>
        </p:nvPicPr>
        <p:blipFill>
          <a:blip r:embed="rId5"/>
          <a:stretch/>
        </p:blipFill>
        <p:spPr>
          <a:xfrm>
            <a:off x="7757280" y="1700640"/>
            <a:ext cx="1141920" cy="11149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2" name="Picture 24"/>
          <p:cNvPicPr/>
          <p:nvPr/>
        </p:nvPicPr>
        <p:blipFill>
          <a:blip r:embed="rId6"/>
          <a:stretch/>
        </p:blipFill>
        <p:spPr>
          <a:xfrm>
            <a:off x="2194560" y="3529440"/>
            <a:ext cx="1141920" cy="11419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3" name="Picture 25"/>
          <p:cNvPicPr/>
          <p:nvPr/>
        </p:nvPicPr>
        <p:blipFill>
          <a:blip r:embed="rId7"/>
          <a:stretch/>
        </p:blipFill>
        <p:spPr>
          <a:xfrm>
            <a:off x="4048920" y="3529440"/>
            <a:ext cx="1141920" cy="11419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4" name="Picture 26"/>
          <p:cNvPicPr/>
          <p:nvPr/>
        </p:nvPicPr>
        <p:blipFill>
          <a:blip r:embed="rId8"/>
          <a:stretch/>
        </p:blipFill>
        <p:spPr>
          <a:xfrm>
            <a:off x="5902920" y="3529440"/>
            <a:ext cx="1141920" cy="11419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5" name="Picture 27"/>
          <p:cNvPicPr/>
          <p:nvPr/>
        </p:nvPicPr>
        <p:blipFill>
          <a:blip r:embed="rId9"/>
          <a:stretch/>
        </p:blipFill>
        <p:spPr>
          <a:xfrm>
            <a:off x="7757280" y="3529440"/>
            <a:ext cx="1141920" cy="114192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6" name="CustomShape 5"/>
          <p:cNvSpPr/>
          <p:nvPr/>
        </p:nvSpPr>
        <p:spPr>
          <a:xfrm>
            <a:off x="5808960" y="2854800"/>
            <a:ext cx="132948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Luvas de latex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227" name="CustomShape 6"/>
          <p:cNvSpPr/>
          <p:nvPr/>
        </p:nvSpPr>
        <p:spPr>
          <a:xfrm>
            <a:off x="7718040" y="2818440"/>
            <a:ext cx="121968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Luva nitr</a:t>
            </a: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ＭＳ Ｐゴシック"/>
              </a:rPr>
              <a:t>ílica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228" name="CustomShape 7"/>
          <p:cNvSpPr/>
          <p:nvPr/>
        </p:nvSpPr>
        <p:spPr>
          <a:xfrm>
            <a:off x="2107800" y="4674240"/>
            <a:ext cx="131580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Luvas em PVC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229" name="CustomShape 8"/>
          <p:cNvSpPr/>
          <p:nvPr/>
        </p:nvSpPr>
        <p:spPr>
          <a:xfrm>
            <a:off x="4053960" y="4672440"/>
            <a:ext cx="113148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Luvas raspa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230" name="CustomShape 9"/>
          <p:cNvSpPr/>
          <p:nvPr/>
        </p:nvSpPr>
        <p:spPr>
          <a:xfrm>
            <a:off x="5830920" y="4671000"/>
            <a:ext cx="134784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Luva tricotada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231" name="CustomShape 10"/>
          <p:cNvSpPr/>
          <p:nvPr/>
        </p:nvSpPr>
        <p:spPr>
          <a:xfrm>
            <a:off x="7656120" y="4671000"/>
            <a:ext cx="134460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Luvas vaqueta</a:t>
            </a:r>
            <a:endParaRPr lang="pt-BR" sz="1600" b="0" strike="noStrike" spc="-1">
              <a:latin typeface="Arial"/>
            </a:endParaRPr>
          </a:p>
        </p:txBody>
      </p:sp>
      <p:pic>
        <p:nvPicPr>
          <p:cNvPr id="232" name="Picture 2"/>
          <p:cNvPicPr/>
          <p:nvPr/>
        </p:nvPicPr>
        <p:blipFill>
          <a:blip r:embed="rId10"/>
          <a:srcRect l="14649" t="15102" r="14649" b="16629"/>
          <a:stretch/>
        </p:blipFill>
        <p:spPr>
          <a:xfrm>
            <a:off x="1087200" y="131760"/>
            <a:ext cx="1322640" cy="1276920"/>
          </a:xfrm>
          <a:prstGeom prst="rect">
            <a:avLst/>
          </a:prstGeom>
          <a:ln>
            <a:noFill/>
          </a:ln>
        </p:spPr>
      </p:pic>
      <p:sp>
        <p:nvSpPr>
          <p:cNvPr id="233" name="CustomShape 11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CustomShape 1"/>
          <p:cNvSpPr/>
          <p:nvPr/>
        </p:nvSpPr>
        <p:spPr>
          <a:xfrm>
            <a:off x="2145240" y="305640"/>
            <a:ext cx="3071160" cy="54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18000"/>
          </a:bodyPr>
          <a:lstStyle/>
          <a:p>
            <a:pPr algn="ctr">
              <a:lnSpc>
                <a:spcPct val="90000"/>
              </a:lnSpc>
            </a:pPr>
            <a:r>
              <a:rPr lang="pt-BR" sz="6000" b="0" strike="noStrike" spc="-1">
                <a:solidFill>
                  <a:srgbClr val="0070C0"/>
                </a:solidFill>
                <a:latin typeface="Calibri Light"/>
                <a:ea typeface="DejaVu Sans"/>
              </a:rPr>
              <a:t>EPI para as Mãos</a:t>
            </a:r>
            <a:endParaRPr lang="pt-BR" sz="6000" b="0" strike="noStrike" spc="-1">
              <a:latin typeface="Arial"/>
            </a:endParaRPr>
          </a:p>
        </p:txBody>
      </p:sp>
      <p:sp>
        <p:nvSpPr>
          <p:cNvPr id="235" name="CustomShape 2"/>
          <p:cNvSpPr/>
          <p:nvPr/>
        </p:nvSpPr>
        <p:spPr>
          <a:xfrm>
            <a:off x="2120040" y="1166760"/>
            <a:ext cx="7843680" cy="534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Utilize a luva adequada para a realização da atividade;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Use a luva do tamanho certo para sua mão;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Atenção: a mão deve trabalhar em sintonia com a mente e o corpo;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As luvas sozinhas não vão evitar acidentes, portanto faça a sua parte;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Trabalhe de forma segura;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Não coloque a sua segurança em jogo;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Não basta conhecer os riscos das atividades;</a:t>
            </a:r>
            <a:endParaRPr lang="pt-BR" sz="2400" b="0" strike="noStrike" spc="-1">
              <a:latin typeface="Arial"/>
            </a:endParaRPr>
          </a:p>
          <a:p>
            <a:pPr marL="228600" indent="-22752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Arial Narrow"/>
                <a:ea typeface="DejaVu Sans"/>
              </a:rPr>
              <a:t>Use sempre os EPIs para (proteção das mãos, tronco, cabeça, pés, ouvido e face e olhos).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>
              <a:latin typeface="Arial"/>
            </a:endParaRPr>
          </a:p>
        </p:txBody>
      </p:sp>
      <p:sp>
        <p:nvSpPr>
          <p:cNvPr id="236" name="CustomShape 3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CustomShape 1"/>
          <p:cNvSpPr/>
          <p:nvPr/>
        </p:nvSpPr>
        <p:spPr>
          <a:xfrm>
            <a:off x="1033560" y="788400"/>
            <a:ext cx="9912600" cy="1451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000" b="1" strike="noStrike" spc="-1">
                <a:solidFill>
                  <a:srgbClr val="FF0000"/>
                </a:solidFill>
                <a:latin typeface="Arial Narrow"/>
                <a:ea typeface="DejaVu Sans"/>
              </a:rPr>
              <a:t>Fique esperto! </a:t>
            </a:r>
            <a:endParaRPr lang="pt-BR" sz="4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4000" b="1" strike="noStrike" spc="-1">
                <a:solidFill>
                  <a:srgbClr val="FF0000"/>
                </a:solidFill>
                <a:latin typeface="Arial Narrow"/>
                <a:ea typeface="DejaVu Sans"/>
              </a:rPr>
              <a:t>A sua segurança só depende de você</a:t>
            </a:r>
            <a:r>
              <a:rPr lang="pt-BR" sz="4000" b="1" strike="noStrike" spc="-1">
                <a:solidFill>
                  <a:srgbClr val="FF0000"/>
                </a:solidFill>
                <a:latin typeface="Calibri"/>
                <a:ea typeface="DejaVu Sans"/>
              </a:rPr>
              <a:t>!</a:t>
            </a:r>
            <a:endParaRPr lang="pt-BR" sz="4000" b="0" strike="noStrike" spc="-1">
              <a:latin typeface="Arial"/>
            </a:endParaRPr>
          </a:p>
        </p:txBody>
      </p:sp>
      <p:pic>
        <p:nvPicPr>
          <p:cNvPr id="454" name="Imagem 2"/>
          <p:cNvPicPr/>
          <p:nvPr/>
        </p:nvPicPr>
        <p:blipFill>
          <a:blip r:embed="rId2"/>
          <a:stretch/>
        </p:blipFill>
        <p:spPr>
          <a:xfrm>
            <a:off x="2132280" y="2430360"/>
            <a:ext cx="7453800" cy="4175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55" name="CustomShape 2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CustomShape 1"/>
          <p:cNvSpPr/>
          <p:nvPr/>
        </p:nvSpPr>
        <p:spPr>
          <a:xfrm>
            <a:off x="387000" y="1756800"/>
            <a:ext cx="11392920" cy="155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201"/>
              </a:spcBef>
              <a:spcAft>
                <a:spcPts val="201"/>
              </a:spcAft>
            </a:pPr>
            <a:r>
              <a:rPr lang="pt-BR" sz="3200" b="1" strike="noStrike" spc="-1">
                <a:solidFill>
                  <a:srgbClr val="000000"/>
                </a:solidFill>
                <a:latin typeface="Arial"/>
                <a:ea typeface="DejaVu Sans"/>
              </a:rPr>
              <a:t>Esta Campanha de Segurança está em acordo o Programa de Segurança e Disciplina Operacional – PG-QSMS-02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57" name="CustomShape 2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CustomShape 1"/>
          <p:cNvSpPr/>
          <p:nvPr/>
        </p:nvSpPr>
        <p:spPr>
          <a:xfrm>
            <a:off x="891360" y="243252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7000"/>
          </a:bodyPr>
          <a:lstStyle/>
          <a:p>
            <a:pPr algn="ctr">
              <a:lnSpc>
                <a:spcPct val="100000"/>
              </a:lnSpc>
            </a:pPr>
            <a:r>
              <a:rPr lang="pt-BR" sz="8800" b="1" strike="noStrike" spc="-1">
                <a:solidFill>
                  <a:srgbClr val="000000"/>
                </a:solidFill>
                <a:latin typeface="Arial"/>
                <a:ea typeface="DejaVu Sans"/>
              </a:rPr>
              <a:t>OBRIGADO!</a:t>
            </a:r>
            <a:endParaRPr lang="pt-BR" sz="8800" b="0" strike="noStrike" spc="-1">
              <a:latin typeface="Arial"/>
            </a:endParaRPr>
          </a:p>
        </p:txBody>
      </p:sp>
      <p:sp>
        <p:nvSpPr>
          <p:cNvPr id="459" name="CustomShape 2"/>
          <p:cNvSpPr/>
          <p:nvPr/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PG-QSMS-02</a:t>
            </a:r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973</Words>
  <Application>Microsoft Office PowerPoint</Application>
  <PresentationFormat>Widescreen</PresentationFormat>
  <Paragraphs>149</Paragraphs>
  <Slides>23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23</vt:i4>
      </vt:variant>
    </vt:vector>
  </HeadingPairs>
  <TitlesOfParts>
    <vt:vector size="33" baseType="lpstr">
      <vt:lpstr>Arial</vt:lpstr>
      <vt:lpstr>Arial Narrow</vt:lpstr>
      <vt:lpstr>Calibri</vt:lpstr>
      <vt:lpstr>Calibri Light</vt:lpstr>
      <vt:lpstr>Symbol</vt:lpstr>
      <vt:lpstr>Times New Roman</vt:lpstr>
      <vt:lpstr>Wingdings</vt:lpstr>
      <vt:lpstr>Office Theme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Ivan Barbosa</dc:creator>
  <dc:description/>
  <cp:lastModifiedBy>Raquel Prestes</cp:lastModifiedBy>
  <cp:revision>45</cp:revision>
  <dcterms:created xsi:type="dcterms:W3CDTF">2013-10-31T01:43:49Z</dcterms:created>
  <dcterms:modified xsi:type="dcterms:W3CDTF">2024-12-02T18:56:47Z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Microsoft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7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85</vt:i4>
  </property>
</Properties>
</file>